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99" r:id="rId7"/>
    <p:sldId id="300" r:id="rId8"/>
    <p:sldId id="301" r:id="rId9"/>
    <p:sldId id="267" r:id="rId10"/>
    <p:sldId id="270" r:id="rId11"/>
    <p:sldId id="283" r:id="rId12"/>
    <p:sldId id="268" r:id="rId13"/>
    <p:sldId id="278" r:id="rId14"/>
    <p:sldId id="282" r:id="rId15"/>
    <p:sldId id="279" r:id="rId16"/>
    <p:sldId id="292" r:id="rId17"/>
    <p:sldId id="291" r:id="rId18"/>
    <p:sldId id="286" r:id="rId19"/>
    <p:sldId id="280" r:id="rId20"/>
    <p:sldId id="293" r:id="rId21"/>
    <p:sldId id="290" r:id="rId22"/>
    <p:sldId id="284" r:id="rId23"/>
    <p:sldId id="277" r:id="rId24"/>
    <p:sldId id="288" r:id="rId25"/>
    <p:sldId id="294" r:id="rId26"/>
    <p:sldId id="296" r:id="rId27"/>
    <p:sldId id="295" r:id="rId28"/>
    <p:sldId id="298" r:id="rId29"/>
    <p:sldId id="289" r:id="rId30"/>
    <p:sldId id="287" r:id="rId31"/>
    <p:sldId id="271" r:id="rId32"/>
    <p:sldId id="272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94F79-1361-4449-8DEA-D6476744BFEC}" type="datetimeFigureOut">
              <a:rPr lang="en-IN" smtClean="0"/>
              <a:pPr/>
              <a:t>05-06-2017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1E02A-6F4D-42C6-991F-88D8EB26D261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EEE_Transactions_on_Computers" TargetMode="External"/><Relationship Id="rId2" Type="http://schemas.openxmlformats.org/officeDocument/2006/relationships/hyperlink" Target="https://en.wikipedia.org/wiki/Michael_J._Flyn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dx.doi.org/10.1109/TC.1972.5009071" TargetMode="External"/><Relationship Id="rId4" Type="http://schemas.openxmlformats.org/officeDocument/2006/relationships/hyperlink" Target="https://en.wikipedia.org/wiki/Digital_object_identifier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87007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Architecture Classifications</a:t>
            </a:r>
            <a:br>
              <a:rPr lang="en-US" dirty="0" smtClean="0"/>
            </a:br>
            <a:r>
              <a:rPr lang="en-US" dirty="0" smtClean="0"/>
              <a:t>(Mostly using Multiprocessor)</a:t>
            </a:r>
            <a:br>
              <a:rPr lang="en-US" dirty="0" smtClean="0"/>
            </a:br>
            <a:r>
              <a:rPr lang="en-US" sz="2200" dirty="0" smtClean="0"/>
              <a:t>(Processor= Control Unit (CU)+Processing Unit/Element(PU/PE+</a:t>
            </a:r>
            <a:br>
              <a:rPr lang="en-US" sz="2200" dirty="0" smtClean="0"/>
            </a:br>
            <a:r>
              <a:rPr lang="en-US" sz="2200" dirty="0" smtClean="0"/>
              <a:t>Memory Shared or Local Memory(LM) or Distributed Memory)</a:t>
            </a:r>
            <a:endParaRPr lang="en-IN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572008"/>
            <a:ext cx="6400800" cy="106679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Hwang</a:t>
            </a:r>
          </a:p>
          <a:p>
            <a:r>
              <a:rPr lang="en-US" dirty="0" smtClean="0"/>
              <a:t>Chapter 1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4348" y="2357430"/>
            <a:ext cx="68580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Salient Features of Each Type of MIMD-</a:t>
            </a:r>
          </a:p>
          <a:p>
            <a:pPr algn="ctr"/>
            <a:r>
              <a:rPr lang="fr-FR" sz="3200" dirty="0" smtClean="0"/>
              <a:t>Memory architectures</a:t>
            </a:r>
          </a:p>
          <a:p>
            <a:pPr algn="ctr"/>
            <a:r>
              <a:rPr lang="en-US" sz="3200" dirty="0" smtClean="0"/>
              <a:t> </a:t>
            </a:r>
            <a:r>
              <a:rPr lang="en-US" sz="3200" dirty="0" smtClean="0">
                <a:solidFill>
                  <a:srgbClr val="FF0000"/>
                </a:solidFill>
              </a:rPr>
              <a:t>Shared Memory Microprocessors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Shared Memory</a:t>
            </a:r>
            <a:br>
              <a:rPr lang="en-US" sz="2800" dirty="0" smtClean="0"/>
            </a:br>
            <a:r>
              <a:rPr lang="en-US" sz="2800" dirty="0" smtClean="0"/>
              <a:t>General Characteristics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Shared Memory Multiprocessor</a:t>
            </a:r>
            <a:r>
              <a:rPr lang="en-US" dirty="0" smtClean="0">
                <a:solidFill>
                  <a:srgbClr val="00B0F0"/>
                </a:solidFill>
              </a:rPr>
              <a:t> called TIGHTLY COUPLED</a:t>
            </a:r>
            <a:r>
              <a:rPr lang="en-US" dirty="0" smtClean="0"/>
              <a:t> system, they communicate through shared main memory</a:t>
            </a:r>
          </a:p>
          <a:p>
            <a:pPr lvl="1"/>
            <a:r>
              <a:rPr lang="en-US" dirty="0" smtClean="0"/>
              <a:t>Performance degradation when 2 or more processors try to access same memory locations</a:t>
            </a:r>
          </a:p>
          <a:p>
            <a:pPr lvl="1"/>
            <a:r>
              <a:rPr lang="en-US" dirty="0" smtClean="0"/>
              <a:t>Can perform with high degree of interaction between tasks, at a higher performance level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658" t="9449"/>
          <a:stretch>
            <a:fillRect/>
          </a:stretch>
        </p:blipFill>
        <p:spPr bwMode="auto">
          <a:xfrm>
            <a:off x="428596" y="1571612"/>
            <a:ext cx="4992007" cy="479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5715008" y="1357298"/>
            <a:ext cx="295232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Two or more CPUs within a single computer system. The term also refers to the ability of a system to support more than one processor and/or the ability to allocate tasks between them</a:t>
            </a:r>
            <a:endParaRPr lang="en-IN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285984" y="2857496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Shared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Memory</a:t>
            </a:r>
            <a:endParaRPr lang="en-IN" sz="12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1472" y="285728"/>
            <a:ext cx="75009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MIMD-Shared Memory Microprocessors-UMA(Uniform Memory Access)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3971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MIMD- Shared Memory Multiprocessors- UMA(Uniform Memory Access)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34" y="785794"/>
            <a:ext cx="8229600" cy="5500726"/>
          </a:xfrm>
          <a:solidFill>
            <a:schemeClr val="tx2">
              <a:lumMod val="20000"/>
              <a:lumOff val="80000"/>
            </a:schemeClr>
          </a:solidFill>
        </p:spPr>
        <p:txBody>
          <a:bodyPr>
            <a:normAutofit fontScale="77500" lnSpcReduction="20000"/>
          </a:bodyPr>
          <a:lstStyle/>
          <a:p>
            <a:r>
              <a:rPr lang="en-US" sz="2600" b="1" dirty="0" smtClean="0"/>
              <a:t>UMA means all processors have equal access time to all memory words( –used in general purpose computer)</a:t>
            </a:r>
          </a:p>
          <a:p>
            <a:pPr lvl="1"/>
            <a:r>
              <a:rPr lang="en-US" sz="2400" dirty="0" smtClean="0"/>
              <a:t>Each processor may have local cache</a:t>
            </a:r>
          </a:p>
          <a:p>
            <a:pPr lvl="1">
              <a:buFont typeface="Wingdings" pitchFamily="2" charset="2"/>
              <a:buChar char="§"/>
            </a:pPr>
            <a:r>
              <a:rPr lang="en-US" sz="2400" dirty="0" smtClean="0"/>
              <a:t>1-- Symmetric UMA Multiprocessors</a:t>
            </a:r>
          </a:p>
          <a:p>
            <a:pPr lvl="1">
              <a:lnSpc>
                <a:spcPct val="80000"/>
              </a:lnSpc>
            </a:pPr>
            <a:r>
              <a:rPr lang="en-GB" sz="1800" dirty="0" smtClean="0"/>
              <a:t>Most commonly represented by Symmetric Multiprocessor (SMP) machines </a:t>
            </a:r>
            <a:endParaRPr lang="fr-FR" sz="1800" dirty="0" smtClean="0"/>
          </a:p>
          <a:p>
            <a:pPr lvl="1">
              <a:lnSpc>
                <a:spcPct val="80000"/>
              </a:lnSpc>
            </a:pPr>
            <a:r>
              <a:rPr lang="fr-FR" sz="1800" dirty="0" err="1" smtClean="0"/>
              <a:t>Identical</a:t>
            </a:r>
            <a:r>
              <a:rPr lang="fr-FR" sz="1800" dirty="0" smtClean="0"/>
              <a:t> processors </a:t>
            </a:r>
          </a:p>
          <a:p>
            <a:pPr lvl="2"/>
            <a:r>
              <a:rPr lang="en-US" dirty="0" smtClean="0"/>
              <a:t>All processors have equal access to peripheral devices</a:t>
            </a:r>
          </a:p>
          <a:p>
            <a:pPr lvl="2"/>
            <a:r>
              <a:rPr lang="en-US" dirty="0" smtClean="0"/>
              <a:t>The OS kernel (executive program) &amp; I/O service routines can be run on any of the processors</a:t>
            </a:r>
          </a:p>
          <a:p>
            <a:pPr lvl="2"/>
            <a:r>
              <a:rPr lang="en-GB" dirty="0" smtClean="0"/>
              <a:t>Sometimes called CC-UMA - Cache Coherent UMA. Cache coherent means if one processor updates a location in shared memory, all the other processors know about the update. </a:t>
            </a:r>
            <a:r>
              <a:rPr lang="fr-FR" dirty="0" smtClean="0"/>
              <a:t>Cache </a:t>
            </a:r>
            <a:r>
              <a:rPr lang="fr-FR" dirty="0" err="1" smtClean="0"/>
              <a:t>coherency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accomplished</a:t>
            </a:r>
            <a:r>
              <a:rPr lang="fr-FR" dirty="0" smtClean="0"/>
              <a:t> </a:t>
            </a:r>
            <a:r>
              <a:rPr lang="fr-FR" dirty="0" err="1" smtClean="0"/>
              <a:t>at</a:t>
            </a:r>
            <a:r>
              <a:rPr lang="fr-FR" dirty="0" smtClean="0"/>
              <a:t> the hardware </a:t>
            </a:r>
            <a:r>
              <a:rPr lang="fr-FR" dirty="0" err="1" smtClean="0"/>
              <a:t>level</a:t>
            </a:r>
            <a:r>
              <a:rPr lang="fr-FR" dirty="0" smtClean="0"/>
              <a:t>. </a:t>
            </a:r>
            <a:endParaRPr lang="en-US" sz="2800" dirty="0" smtClean="0"/>
          </a:p>
          <a:p>
            <a:pPr lvl="2"/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sz="2400" dirty="0" smtClean="0"/>
              <a:t> 2—Asymmetric UMA Multiprocessors</a:t>
            </a:r>
          </a:p>
          <a:p>
            <a:pPr lvl="2"/>
            <a:r>
              <a:rPr lang="en-US" dirty="0" smtClean="0"/>
              <a:t>Only one or a subset of processors are executive enabled</a:t>
            </a:r>
          </a:p>
          <a:p>
            <a:pPr lvl="2"/>
            <a:r>
              <a:rPr lang="en-US" dirty="0" smtClean="0"/>
              <a:t>Remaining processors have no I/O capabilities and are called attached processors(AP)</a:t>
            </a:r>
          </a:p>
          <a:p>
            <a:pPr lvl="2"/>
            <a:r>
              <a:rPr lang="en-US" dirty="0" err="1" smtClean="0"/>
              <a:t>Aps</a:t>
            </a:r>
            <a:r>
              <a:rPr lang="en-US" dirty="0" smtClean="0"/>
              <a:t> execute code under supervision of Master processor</a:t>
            </a:r>
          </a:p>
          <a:p>
            <a:pPr lvl="2"/>
            <a:r>
              <a:rPr lang="en-US" dirty="0" smtClean="0"/>
              <a:t>Memory sharing of master and APs exist.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4414" y="1754071"/>
            <a:ext cx="6500858" cy="3746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643042" y="571480"/>
            <a:ext cx="57864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UMA  Schematic Diagram</a:t>
            </a:r>
            <a:endParaRPr lang="en-US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rmAutofit fontScale="90000"/>
          </a:bodyPr>
          <a:lstStyle/>
          <a:p>
            <a:r>
              <a:rPr lang="en-US" sz="2400" dirty="0" smtClean="0"/>
              <a:t>MIMD- Shared Memory Multiprocessors-  NUMA</a:t>
            </a:r>
            <a:br>
              <a:rPr lang="en-US" sz="2400" dirty="0" smtClean="0"/>
            </a:br>
            <a:r>
              <a:rPr lang="en-US" sz="2700" dirty="0" smtClean="0"/>
              <a:t> (non-uniform memory access model)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4768865"/>
          </a:xfrm>
        </p:spPr>
        <p:txBody>
          <a:bodyPr/>
          <a:lstStyle/>
          <a:p>
            <a:pPr lvl="1">
              <a:lnSpc>
                <a:spcPct val="80000"/>
              </a:lnSpc>
            </a:pPr>
            <a:r>
              <a:rPr lang="en-GB" sz="2400" dirty="0" smtClean="0"/>
              <a:t>Often made by physically linking two or more SMPs </a:t>
            </a:r>
            <a:endParaRPr lang="fr-FR" sz="2400" dirty="0" smtClean="0"/>
          </a:p>
          <a:p>
            <a:pPr lvl="1">
              <a:lnSpc>
                <a:spcPct val="80000"/>
              </a:lnSpc>
            </a:pPr>
            <a:r>
              <a:rPr lang="en-GB" sz="2400" dirty="0" smtClean="0"/>
              <a:t>One SMP directly access memory of another SMP </a:t>
            </a:r>
            <a:endParaRPr lang="fr-FR" sz="2400" dirty="0" smtClean="0"/>
          </a:p>
          <a:p>
            <a:pPr lvl="1">
              <a:lnSpc>
                <a:spcPct val="80000"/>
              </a:lnSpc>
            </a:pPr>
            <a:r>
              <a:rPr lang="en-GB" sz="2400" dirty="0" smtClean="0"/>
              <a:t>Not all processors have equal access time to all memories</a:t>
            </a:r>
          </a:p>
          <a:p>
            <a:pPr lvl="2">
              <a:lnSpc>
                <a:spcPct val="80000"/>
              </a:lnSpc>
            </a:pPr>
            <a:r>
              <a:rPr lang="en-GB" sz="2000" dirty="0" smtClean="0"/>
              <a:t>The shared memory is physically distributed to all processors</a:t>
            </a:r>
          </a:p>
          <a:p>
            <a:pPr lvl="3">
              <a:lnSpc>
                <a:spcPct val="80000"/>
              </a:lnSpc>
            </a:pPr>
            <a:r>
              <a:rPr lang="en-GB" sz="1600" dirty="0" smtClean="0"/>
              <a:t>Called Local Memories</a:t>
            </a:r>
          </a:p>
          <a:p>
            <a:pPr lvl="2">
              <a:lnSpc>
                <a:spcPct val="80000"/>
              </a:lnSpc>
            </a:pPr>
            <a:r>
              <a:rPr lang="en-GB" sz="2000" dirty="0" smtClean="0"/>
              <a:t>Collection</a:t>
            </a:r>
            <a:r>
              <a:rPr lang="en-GB" dirty="0" smtClean="0"/>
              <a:t>  </a:t>
            </a:r>
            <a:r>
              <a:rPr lang="en-GB" sz="2000" dirty="0" smtClean="0"/>
              <a:t>of all local memories form global memory address space accessible all processors</a:t>
            </a:r>
          </a:p>
          <a:p>
            <a:pPr lvl="2">
              <a:lnSpc>
                <a:spcPct val="80000"/>
              </a:lnSpc>
            </a:pPr>
            <a:r>
              <a:rPr lang="en-GB" sz="2000" dirty="0" smtClean="0"/>
              <a:t>Faster to access local memory of a processor by the processor than to access remote memory attached to another processor</a:t>
            </a:r>
          </a:p>
          <a:p>
            <a:pPr lvl="2">
              <a:lnSpc>
                <a:spcPct val="80000"/>
              </a:lnSpc>
            </a:pPr>
            <a:endParaRPr lang="fr-FR" sz="2000" dirty="0" smtClean="0"/>
          </a:p>
          <a:p>
            <a:pPr lvl="1">
              <a:lnSpc>
                <a:spcPct val="80000"/>
              </a:lnSpc>
            </a:pPr>
            <a:r>
              <a:rPr lang="en-GB" sz="2400" dirty="0" smtClean="0"/>
              <a:t>Memory access across link /interconnection networks is slower </a:t>
            </a:r>
            <a:endParaRPr lang="fr-FR" sz="2400" dirty="0" smtClean="0"/>
          </a:p>
          <a:p>
            <a:pPr lvl="1">
              <a:lnSpc>
                <a:spcPct val="80000"/>
              </a:lnSpc>
            </a:pPr>
            <a:r>
              <a:rPr lang="en-GB" sz="2400" dirty="0" smtClean="0"/>
              <a:t>If cache coherency is maintained, then may also be called CC-NUMA - Cache Coherent NUMA </a:t>
            </a:r>
            <a:endParaRPr lang="fr-FR" sz="2400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163" y="1295400"/>
            <a:ext cx="8829675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67544" y="5877272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P:Processor, CSM: Cluster Shared Memory , CIN: Cluster Interconnection Network, GSM : Global Shared Memory,  LM : (Shared)Local Memory</a:t>
            </a:r>
            <a:endParaRPr lang="en-I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032"/>
          </a:xfrm>
        </p:spPr>
        <p:txBody>
          <a:bodyPr>
            <a:noAutofit/>
          </a:bodyPr>
          <a:lstStyle/>
          <a:p>
            <a:r>
              <a:rPr lang="en-US" sz="2400" dirty="0" smtClean="0"/>
              <a:t>MIMD- Shared Memory Multiprocessors-  NUMA</a:t>
            </a:r>
            <a:br>
              <a:rPr lang="en-US" sz="2400" dirty="0" smtClean="0"/>
            </a:br>
            <a:r>
              <a:rPr lang="en-US" sz="2400" dirty="0" smtClean="0"/>
              <a:t> (non-uniform memory access model)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546"/>
            <a:ext cx="8229600" cy="5054617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globally shared memory can be added to distributed memory</a:t>
            </a:r>
          </a:p>
          <a:p>
            <a:pPr lvl="1"/>
            <a:r>
              <a:rPr lang="en-US" dirty="0" smtClean="0"/>
              <a:t>Memory access pattern :</a:t>
            </a:r>
          </a:p>
          <a:p>
            <a:pPr lvl="2"/>
            <a:r>
              <a:rPr lang="en-US" dirty="0" smtClean="0"/>
              <a:t>Local memory access is fastest</a:t>
            </a:r>
          </a:p>
          <a:p>
            <a:pPr lvl="2"/>
            <a:r>
              <a:rPr lang="en-US" dirty="0" smtClean="0"/>
              <a:t>Global shared memory access speed comes next</a:t>
            </a:r>
          </a:p>
          <a:p>
            <a:pPr lvl="2"/>
            <a:r>
              <a:rPr lang="en-US" dirty="0" smtClean="0"/>
              <a:t>Access to remote processor memory slowest.</a:t>
            </a:r>
          </a:p>
          <a:p>
            <a:r>
              <a:rPr lang="en-US" dirty="0" smtClean="0"/>
              <a:t>Microprocessors can be hierarchically clustered</a:t>
            </a:r>
          </a:p>
          <a:p>
            <a:pPr lvl="1"/>
            <a:r>
              <a:rPr lang="en-US" dirty="0" smtClean="0"/>
              <a:t>Each cluster is itself an UMA or NUMA multiprocessor</a:t>
            </a:r>
          </a:p>
          <a:p>
            <a:pPr lvl="1"/>
            <a:r>
              <a:rPr lang="en-US" dirty="0" smtClean="0"/>
              <a:t>All processors belonging to the same cluster, uniformly access the cluster shared memory modules </a:t>
            </a:r>
          </a:p>
          <a:p>
            <a:pPr lvl="2"/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C:\Documents and Settings\Jack Chen\Desktop\1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2786058"/>
            <a:ext cx="7315200" cy="277654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2643174" y="1071546"/>
            <a:ext cx="4122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NUMA  Schematic Diagram</a:t>
            </a:r>
            <a:endParaRPr lang="en-US" sz="2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Multiprocessors- COMA                           ( Cache Only Memory)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special case of NUMA</a:t>
            </a:r>
          </a:p>
          <a:p>
            <a:pPr lvl="1"/>
            <a:r>
              <a:rPr lang="en-US" dirty="0" smtClean="0"/>
              <a:t>Distributed main memories are converted to cache</a:t>
            </a:r>
          </a:p>
          <a:p>
            <a:pPr lvl="1"/>
            <a:r>
              <a:rPr lang="en-US" dirty="0" smtClean="0"/>
              <a:t>All cache form a global address space</a:t>
            </a:r>
          </a:p>
          <a:p>
            <a:pPr lvl="1"/>
            <a:r>
              <a:rPr lang="en-US" dirty="0" smtClean="0"/>
              <a:t>Remote cache access assisted by distributed cache directories (D)</a:t>
            </a:r>
          </a:p>
          <a:p>
            <a:pPr lvl="1"/>
            <a:r>
              <a:rPr lang="en-US" dirty="0" smtClean="0"/>
              <a:t>Depending on the interconnection network used, sometimes hierarchical directories may be used to locate copies of cache block</a:t>
            </a:r>
          </a:p>
          <a:p>
            <a:pPr lvl="1"/>
            <a:r>
              <a:rPr lang="en-US" dirty="0" smtClean="0"/>
              <a:t>Initial data placement is not critical because data eventually migrate  to where it will be used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Flynn’s Classification(1972)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2575759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US" sz="2400" dirty="0" smtClean="0"/>
              <a:t> </a:t>
            </a:r>
            <a:r>
              <a:rPr lang="en-US" sz="2400" i="1" dirty="0" smtClean="0">
                <a:hlinkClick r:id="rId2" tooltip="Michael J. Flynn"/>
              </a:rPr>
              <a:t>Flynn, M. J.</a:t>
            </a:r>
            <a:r>
              <a:rPr lang="en-US" sz="2400" i="1" dirty="0" smtClean="0"/>
              <a:t> (September 1972). "Some Computer Organizations and Their Effectiveness". </a:t>
            </a:r>
            <a:r>
              <a:rPr lang="en-US" sz="2400" i="1" dirty="0" smtClean="0">
                <a:hlinkClick r:id="rId3" tooltip="IEEE Transactions on Computers"/>
              </a:rPr>
              <a:t>IEEE Trans. </a:t>
            </a:r>
            <a:r>
              <a:rPr lang="en-US" sz="2400" i="1" dirty="0" err="1" smtClean="0">
                <a:hlinkClick r:id="rId3" tooltip="IEEE Transactions on Computers"/>
              </a:rPr>
              <a:t>Comput</a:t>
            </a:r>
            <a:r>
              <a:rPr lang="en-US" sz="2400" i="1" dirty="0" smtClean="0">
                <a:hlinkClick r:id="rId3" tooltip="IEEE Transactions on Computers"/>
              </a:rPr>
              <a:t>.</a:t>
            </a:r>
            <a:r>
              <a:rPr lang="en-US" sz="2400" i="1" dirty="0" smtClean="0"/>
              <a:t> </a:t>
            </a:r>
            <a:r>
              <a:rPr lang="en-US" sz="2400" b="1" i="1" dirty="0" smtClean="0"/>
              <a:t>C–21</a:t>
            </a:r>
            <a:r>
              <a:rPr lang="en-US" sz="2400" i="1" dirty="0" smtClean="0"/>
              <a:t> (9): 948–960. </a:t>
            </a:r>
            <a:r>
              <a:rPr lang="en-US" sz="2400" i="1" dirty="0" smtClean="0">
                <a:hlinkClick r:id="rId4" tooltip="Digital object identifier"/>
              </a:rPr>
              <a:t>doi</a:t>
            </a:r>
            <a:r>
              <a:rPr lang="en-US" sz="2400" i="1" dirty="0" smtClean="0"/>
              <a:t>:</a:t>
            </a:r>
            <a:r>
              <a:rPr lang="en-US" sz="2400" i="1" dirty="0" smtClean="0">
                <a:hlinkClick r:id="rId5"/>
              </a:rPr>
              <a:t>10.1109/TC.1972.5009071</a:t>
            </a:r>
            <a:r>
              <a:rPr lang="en-US" sz="2400" i="1" dirty="0" smtClean="0"/>
              <a:t>.</a:t>
            </a:r>
          </a:p>
          <a:p>
            <a:pPr>
              <a:buNone/>
            </a:pPr>
            <a:r>
              <a:rPr lang="en-US" sz="2400" i="1" dirty="0" smtClean="0"/>
              <a:t>(</a:t>
            </a:r>
            <a:r>
              <a:rPr lang="en-US" sz="2400" dirty="0" smtClean="0"/>
              <a:t>Based on instruction and data streams)</a:t>
            </a:r>
          </a:p>
          <a:p>
            <a:r>
              <a:rPr lang="en-US" sz="2400" dirty="0" smtClean="0"/>
              <a:t>SISD – Single instruction stream over single data stream machines</a:t>
            </a:r>
          </a:p>
          <a:p>
            <a:pPr lvl="1"/>
            <a:r>
              <a:rPr lang="en-US" sz="2400" dirty="0" smtClean="0"/>
              <a:t>Sequential machines</a:t>
            </a:r>
          </a:p>
          <a:p>
            <a:pPr lvl="1"/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79712" y="4221088"/>
            <a:ext cx="5348231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66813" y="1971675"/>
            <a:ext cx="6810375" cy="291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11560" y="404664"/>
            <a:ext cx="820634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MIMD- Shared Memory Multiprocessors- COMA</a:t>
            </a:r>
          </a:p>
          <a:p>
            <a:r>
              <a:rPr lang="en-US" sz="3200" dirty="0" smtClean="0"/>
              <a:t>(Cache Only Memory Access)</a:t>
            </a:r>
            <a:endParaRPr lang="en-IN" sz="32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Shared</a:t>
            </a:r>
            <a:r>
              <a:rPr lang="fr-FR" dirty="0"/>
              <a:t> Memory: Pro and Con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fr-FR" sz="2000"/>
              <a:t>Advantages</a:t>
            </a:r>
          </a:p>
          <a:p>
            <a:pPr lvl="1">
              <a:lnSpc>
                <a:spcPct val="80000"/>
              </a:lnSpc>
            </a:pPr>
            <a:r>
              <a:rPr lang="en-GB" sz="1800"/>
              <a:t>Global address space provides a user-friendly programming perspective to memory </a:t>
            </a:r>
            <a:endParaRPr lang="fr-FR" sz="1800"/>
          </a:p>
          <a:p>
            <a:pPr lvl="1">
              <a:lnSpc>
                <a:spcPct val="80000"/>
              </a:lnSpc>
            </a:pPr>
            <a:r>
              <a:rPr lang="en-GB" sz="1800"/>
              <a:t>Data sharing between tasks is both fast and uniform due to the proximity of memory to CPUs </a:t>
            </a:r>
            <a:endParaRPr lang="fr-FR" sz="1800"/>
          </a:p>
          <a:p>
            <a:pPr>
              <a:lnSpc>
                <a:spcPct val="80000"/>
              </a:lnSpc>
            </a:pPr>
            <a:r>
              <a:rPr lang="fr-FR" sz="2000"/>
              <a:t>Disadvantages: </a:t>
            </a:r>
          </a:p>
          <a:p>
            <a:pPr lvl="1">
              <a:lnSpc>
                <a:spcPct val="80000"/>
              </a:lnSpc>
            </a:pPr>
            <a:r>
              <a:rPr lang="en-GB" sz="1800"/>
              <a:t>Primary disadvantage is the lack of scalability between memory and CPUs. Adding more CPUs can geometrically increases traffic on the shared memory-CPU path, and for cache coherent systems, geometrically increase traffic associated with cache/memory management. </a:t>
            </a:r>
            <a:endParaRPr lang="fr-FR" sz="1800"/>
          </a:p>
          <a:p>
            <a:pPr lvl="1">
              <a:lnSpc>
                <a:spcPct val="80000"/>
              </a:lnSpc>
            </a:pPr>
            <a:r>
              <a:rPr lang="en-GB" sz="1800"/>
              <a:t>Programmer responsibility for synchronization constructs that insure "correct" access of global memory. </a:t>
            </a:r>
            <a:endParaRPr lang="fr-FR" sz="1800"/>
          </a:p>
          <a:p>
            <a:pPr lvl="1">
              <a:lnSpc>
                <a:spcPct val="80000"/>
              </a:lnSpc>
            </a:pPr>
            <a:r>
              <a:rPr lang="en-GB" sz="1800"/>
              <a:t>Expense: it becomes increasingly difficult and expensive to design and produce shared memory machines with ever increasing numbers of processors. </a:t>
            </a:r>
            <a:endParaRPr lang="fr-FR" sz="1800"/>
          </a:p>
          <a:p>
            <a:pPr>
              <a:lnSpc>
                <a:spcPct val="80000"/>
              </a:lnSpc>
            </a:pPr>
            <a:endParaRPr lang="fr-FR"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Salient Features of Each Type of MIMD-</a:t>
            </a:r>
            <a:br>
              <a:rPr lang="en-US" dirty="0" smtClean="0"/>
            </a:br>
            <a:r>
              <a:rPr lang="fr-FR" dirty="0" smtClean="0"/>
              <a:t>Memory architectures of</a:t>
            </a:r>
            <a:br>
              <a:rPr lang="fr-FR" dirty="0" smtClean="0"/>
            </a:br>
            <a:r>
              <a:rPr lang="en-US" dirty="0" smtClean="0"/>
              <a:t> Distributed Memory Multiprocessors/</a:t>
            </a:r>
            <a:r>
              <a:rPr lang="en-US" dirty="0" err="1" smtClean="0"/>
              <a:t>Multicomputers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008" y="274638"/>
            <a:ext cx="4042792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Multicomputers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34" y="4857760"/>
            <a:ext cx="8229600" cy="131125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Inexpensive computers (Each processor with its own memory unit) connected by LAN. </a:t>
            </a:r>
          </a:p>
          <a:p>
            <a:pPr lvl="1"/>
            <a:r>
              <a:rPr lang="en-US" dirty="0" smtClean="0"/>
              <a:t>Clusters of computer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88640"/>
            <a:ext cx="3867150" cy="444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123728" y="1556792"/>
            <a:ext cx="10081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Interconnection</a:t>
            </a:r>
          </a:p>
          <a:p>
            <a:r>
              <a:rPr lang="en-US" sz="1400" dirty="0" smtClean="0">
                <a:solidFill>
                  <a:schemeClr val="bg1"/>
                </a:solidFill>
              </a:rPr>
              <a:t>Network)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Distributed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Distributed memory system require a communication network to connect inter processor  memory</a:t>
            </a:r>
          </a:p>
          <a:p>
            <a:r>
              <a:rPr lang="en-US" dirty="0" smtClean="0"/>
              <a:t>Processors have their own memory. Memory address in one processor do not map to another processor(No global address across all processors)</a:t>
            </a:r>
          </a:p>
          <a:p>
            <a:r>
              <a:rPr lang="en-US" dirty="0" smtClean="0"/>
              <a:t>Each processor works independently with its own memory . Changes made in its own memory do not have effect on the memory of other processors . Hence no cache coherence apply.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Message Passing Model</a:t>
            </a:r>
            <a:endParaRPr lang="en-IN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124744"/>
            <a:ext cx="8208912" cy="4536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0088" y="923924"/>
            <a:ext cx="7743825" cy="5529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763688" y="260648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Message Passing Implementation</a:t>
            </a:r>
            <a:endParaRPr lang="en-IN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805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Massively Parallel Computer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764704"/>
            <a:ext cx="8153400" cy="260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3284984"/>
            <a:ext cx="8136904" cy="341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6307" y="260648"/>
            <a:ext cx="8871386" cy="6336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Distributed Memory: Pro and Con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fr-FR" sz="2000"/>
              <a:t>Advantages</a:t>
            </a:r>
          </a:p>
          <a:p>
            <a:pPr lvl="1">
              <a:lnSpc>
                <a:spcPct val="90000"/>
              </a:lnSpc>
            </a:pPr>
            <a:r>
              <a:rPr lang="en-GB" sz="1800"/>
              <a:t>Memory is scalable with number of processors. Increase the number of processors and the size of memory increases proportionately. </a:t>
            </a:r>
            <a:endParaRPr lang="fr-FR" sz="1800"/>
          </a:p>
          <a:p>
            <a:pPr lvl="1">
              <a:lnSpc>
                <a:spcPct val="90000"/>
              </a:lnSpc>
            </a:pPr>
            <a:r>
              <a:rPr lang="en-GB" sz="1800"/>
              <a:t>Each processor can rapidly access its own memory without interference and without the overhead incurred with trying to maintain cache coherency. </a:t>
            </a:r>
            <a:endParaRPr lang="fr-FR" sz="1800"/>
          </a:p>
          <a:p>
            <a:pPr lvl="1">
              <a:lnSpc>
                <a:spcPct val="90000"/>
              </a:lnSpc>
            </a:pPr>
            <a:r>
              <a:rPr lang="en-GB" sz="1800"/>
              <a:t>Cost effectiveness: can use commodity, off-the-shelf processors and networking. </a:t>
            </a:r>
            <a:endParaRPr lang="fr-FR" sz="1800"/>
          </a:p>
          <a:p>
            <a:pPr>
              <a:lnSpc>
                <a:spcPct val="90000"/>
              </a:lnSpc>
            </a:pPr>
            <a:r>
              <a:rPr lang="fr-FR" sz="2000"/>
              <a:t>Disadvantages</a:t>
            </a:r>
          </a:p>
          <a:p>
            <a:pPr lvl="1">
              <a:lnSpc>
                <a:spcPct val="90000"/>
              </a:lnSpc>
            </a:pPr>
            <a:r>
              <a:rPr lang="en-GB" sz="1800"/>
              <a:t>The programmer is responsible for many of the details associated with data communication between processors. </a:t>
            </a:r>
            <a:endParaRPr lang="fr-FR" sz="1800"/>
          </a:p>
          <a:p>
            <a:pPr lvl="1">
              <a:lnSpc>
                <a:spcPct val="90000"/>
              </a:lnSpc>
            </a:pPr>
            <a:r>
              <a:rPr lang="en-GB" sz="1800"/>
              <a:t>It may be difficult to map existing data structures, based on global memory, to this memory organization. </a:t>
            </a:r>
            <a:endParaRPr lang="fr-FR" sz="1800"/>
          </a:p>
          <a:p>
            <a:pPr lvl="1">
              <a:lnSpc>
                <a:spcPct val="90000"/>
              </a:lnSpc>
            </a:pPr>
            <a:r>
              <a:rPr lang="en-GB" altLang="ja-JP" sz="1800"/>
              <a:t>Non-uniform memory access (NUMA) times</a:t>
            </a:r>
            <a:r>
              <a:rPr lang="fr-FR" altLang="ja-JP" sz="1800"/>
              <a:t> </a:t>
            </a:r>
            <a:endParaRPr lang="fr-FR"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259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Flynn’s Classification contd..</a:t>
            </a: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000108"/>
            <a:ext cx="8229600" cy="2044824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b="1" dirty="0" smtClean="0"/>
              <a:t>Many different ways to organize the processors and memory: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SIMD- Single instruction stream over multiple data stream machines</a:t>
            </a:r>
          </a:p>
          <a:p>
            <a:pPr lvl="1"/>
            <a:r>
              <a:rPr lang="en-US" dirty="0" smtClean="0"/>
              <a:t>SIMD are Vector computers equipped with scalar and vector hardware(special purpose)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3793731"/>
            <a:ext cx="7305708" cy="2515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Hybrid</a:t>
            </a:r>
            <a:r>
              <a:rPr lang="fr-FR" dirty="0"/>
              <a:t> </a:t>
            </a:r>
            <a:r>
              <a:rPr lang="fr-FR" dirty="0" err="1"/>
              <a:t>Distributed</a:t>
            </a:r>
            <a:r>
              <a:rPr lang="fr-FR" dirty="0"/>
              <a:t>-</a:t>
            </a:r>
            <a:r>
              <a:rPr lang="fr-FR" dirty="0" err="1"/>
              <a:t>Shared</a:t>
            </a:r>
            <a:r>
              <a:rPr lang="fr-FR" dirty="0"/>
              <a:t> Memory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981075"/>
            <a:ext cx="7772400" cy="55435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GB" sz="1800" dirty="0"/>
              <a:t>The largest and fastest computers in the world today employ both shared and distributed memory architectures.</a:t>
            </a:r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endParaRPr lang="fr-FR" sz="1800" dirty="0"/>
          </a:p>
          <a:p>
            <a:pPr>
              <a:lnSpc>
                <a:spcPct val="80000"/>
              </a:lnSpc>
            </a:pPr>
            <a:r>
              <a:rPr lang="en-GB" sz="1800" dirty="0"/>
              <a:t>The shared memory component is usually a cache coherent SMP machine. Processors on a given SMP can address that machine's memory as global. </a:t>
            </a:r>
            <a:endParaRPr lang="fr-FR" sz="1800" dirty="0"/>
          </a:p>
          <a:p>
            <a:pPr>
              <a:lnSpc>
                <a:spcPct val="80000"/>
              </a:lnSpc>
            </a:pPr>
            <a:r>
              <a:rPr lang="en-GB" sz="1800" dirty="0"/>
              <a:t>The distributed memory component is the networking of multiple SMPs. SMPs know only about their own memory - not the memory on another SMP. Therefore, network communications are required to move data from one SMP to another. </a:t>
            </a:r>
            <a:endParaRPr lang="fr-FR" sz="1800" dirty="0"/>
          </a:p>
          <a:p>
            <a:pPr>
              <a:lnSpc>
                <a:spcPct val="80000"/>
              </a:lnSpc>
            </a:pPr>
            <a:r>
              <a:rPr lang="en-GB" sz="1800" dirty="0"/>
              <a:t>Current trends seem to indicate that this type of memory architecture will continue to prevail and increase at the high end of computing for the foreseeable future. </a:t>
            </a:r>
            <a:endParaRPr lang="fr-FR" sz="1800" dirty="0"/>
          </a:p>
          <a:p>
            <a:pPr>
              <a:lnSpc>
                <a:spcPct val="80000"/>
              </a:lnSpc>
            </a:pPr>
            <a:r>
              <a:rPr lang="en-GB" sz="1800" dirty="0"/>
              <a:t>Advantages and Disadvantages: whatever is common to both shared and distributed memory architectures. </a:t>
            </a:r>
            <a:endParaRPr lang="fr-FR" sz="1800" dirty="0"/>
          </a:p>
        </p:txBody>
      </p:sp>
      <p:pic>
        <p:nvPicPr>
          <p:cNvPr id="69636" name="Picture 4" descr="Hybrid memory architectur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5513" y="1484313"/>
            <a:ext cx="4610100" cy="186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428736"/>
            <a:ext cx="8229600" cy="4983179"/>
          </a:xfrm>
        </p:spPr>
        <p:txBody>
          <a:bodyPr/>
          <a:lstStyle/>
          <a:p>
            <a:r>
              <a:rPr lang="en-US" dirty="0" smtClean="0"/>
              <a:t>Von Neumann Architecture</a:t>
            </a:r>
          </a:p>
          <a:p>
            <a:pPr lvl="1"/>
            <a:r>
              <a:rPr lang="en-US" dirty="0" smtClean="0"/>
              <a:t>Slow due to sequential execution of instructions in programs</a:t>
            </a:r>
          </a:p>
          <a:p>
            <a:r>
              <a:rPr lang="en-US" dirty="0" smtClean="0"/>
              <a:t>Fast Pipelined Instruction execution, pipelined arithmetic computations and memory access</a:t>
            </a:r>
          </a:p>
          <a:p>
            <a:pPr lvl="1"/>
            <a:r>
              <a:rPr lang="en-US" dirty="0" smtClean="0"/>
              <a:t>Useful in performing identical operations repeatedly over vector data stings (processor with multiple functional units)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643042" y="357166"/>
            <a:ext cx="62151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Different Types of </a:t>
            </a:r>
            <a:r>
              <a:rPr lang="en-US" sz="2800" dirty="0" err="1" smtClean="0"/>
              <a:t>Uniprocessor</a:t>
            </a:r>
            <a:r>
              <a:rPr lang="en-US" sz="2800" dirty="0" smtClean="0"/>
              <a:t> Computers 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39718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Flynn’s Classification contd..</a:t>
            </a: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14356"/>
            <a:ext cx="8229600" cy="2642637"/>
          </a:xfrm>
        </p:spPr>
        <p:txBody>
          <a:bodyPr/>
          <a:lstStyle/>
          <a:p>
            <a:r>
              <a:rPr lang="en-US" sz="2400" dirty="0" smtClean="0"/>
              <a:t>MIMD- Multiple instruction streams over multiple data streams machines</a:t>
            </a:r>
          </a:p>
          <a:p>
            <a:pPr lvl="1"/>
            <a:r>
              <a:rPr lang="en-US" sz="2400" b="1" dirty="0" smtClean="0"/>
              <a:t>These Parallel computers have been used for general purpose computations</a:t>
            </a:r>
          </a:p>
          <a:p>
            <a:pPr lvl="1"/>
            <a:r>
              <a:rPr lang="en-US" sz="2400" dirty="0" smtClean="0"/>
              <a:t>Processors connected  with memory by fast memory bus</a:t>
            </a:r>
          </a:p>
          <a:p>
            <a:pPr lvl="1">
              <a:buNone/>
            </a:pPr>
            <a:r>
              <a:rPr lang="en-US" sz="2400" dirty="0" smtClean="0"/>
              <a:t>   or switches</a:t>
            </a:r>
            <a:endParaRPr lang="en-IN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3429000"/>
            <a:ext cx="5740886" cy="3195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Flynn’s Classification contd..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908720"/>
            <a:ext cx="8229600" cy="23762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MISD- Multiple instruction streams over single data streams machines</a:t>
            </a:r>
          </a:p>
          <a:p>
            <a:pPr lvl="1"/>
            <a:r>
              <a:rPr lang="en-US" dirty="0" smtClean="0"/>
              <a:t>Same data stream goes through a linear array of processors each executing different instruction stream</a:t>
            </a:r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3614668"/>
            <a:ext cx="6264696" cy="3066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Multiprocessor  System- 2 Types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3717032"/>
            <a:ext cx="8229600" cy="280831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1)Shared Memory Multiprocessor</a:t>
            </a:r>
            <a:r>
              <a:rPr lang="en-US" dirty="0" smtClean="0">
                <a:solidFill>
                  <a:srgbClr val="00B0F0"/>
                </a:solidFill>
              </a:rPr>
              <a:t> called TIGHTLY COUPLED</a:t>
            </a:r>
            <a:r>
              <a:rPr lang="en-US" dirty="0" smtClean="0"/>
              <a:t> system, they communicate through shared main memory</a:t>
            </a:r>
          </a:p>
          <a:p>
            <a:pPr lvl="1"/>
            <a:r>
              <a:rPr lang="en-US" dirty="0" smtClean="0"/>
              <a:t>Performance degradation when 2 or more processors try to access same memory locations</a:t>
            </a:r>
          </a:p>
          <a:p>
            <a:pPr lvl="1"/>
            <a:r>
              <a:rPr lang="en-US" dirty="0" smtClean="0"/>
              <a:t>Can perform with high degree of interaction between tasks, at a higher performance level</a:t>
            </a:r>
            <a:endParaRPr lang="en-IN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99792" y="980728"/>
            <a:ext cx="3609975" cy="245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Multiprocessor  System- 2 Types</a:t>
            </a:r>
            <a:endParaRPr lang="en-IN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92697"/>
            <a:ext cx="8229600" cy="259228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2)  Distributed Memory Multiprocessors (also called </a:t>
            </a:r>
            <a:r>
              <a:rPr lang="en-US" sz="2400" dirty="0" err="1" smtClean="0"/>
              <a:t>Multicomputers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>
                <a:solidFill>
                  <a:srgbClr val="00B0F0"/>
                </a:solidFill>
              </a:rPr>
              <a:t>Called LOOSELY COUPLED</a:t>
            </a:r>
            <a:r>
              <a:rPr lang="en-US" sz="2400" dirty="0" smtClean="0"/>
              <a:t> system, they communicate through message transfer system(MTS)</a:t>
            </a:r>
          </a:p>
          <a:p>
            <a:pPr lvl="1"/>
            <a:r>
              <a:rPr lang="en-US" sz="2400" dirty="0" smtClean="0"/>
              <a:t>Multiple inexpensive computers are connected</a:t>
            </a:r>
          </a:p>
          <a:p>
            <a:pPr lvl="1"/>
            <a:r>
              <a:rPr lang="en-US" sz="2400" dirty="0" smtClean="0"/>
              <a:t>Efficient when the interaction between task is low</a:t>
            </a:r>
            <a:endParaRPr lang="en-IN" sz="2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39752" y="3441534"/>
            <a:ext cx="4536504" cy="34164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Loosely Coupled </a:t>
            </a:r>
            <a:r>
              <a:rPr lang="en-US" dirty="0" err="1" smtClean="0"/>
              <a:t>vs</a:t>
            </a:r>
            <a:r>
              <a:rPr lang="en-US" dirty="0" smtClean="0"/>
              <a:t> Strongly Coupled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 smtClean="0">
                <a:solidFill>
                  <a:srgbClr val="FF0000"/>
                </a:solidFill>
              </a:rPr>
              <a:t>Loosely coupled </a:t>
            </a:r>
            <a:r>
              <a:rPr lang="en-IN" dirty="0" smtClean="0"/>
              <a:t>architecture means changes in one module / section / component hardly affect the other components and each module is somewhat independent of each other. Technologically  independent , Build independent  and may be even release independent. Loosely coupled architecture is robust ( as problem doesn't propagate to related application ) and easy to maintain and scale. Example are - SOA ( Service Oriented Architecture ), MVC ( Model View Controller ).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On the other hand, </a:t>
            </a:r>
            <a:r>
              <a:rPr lang="en-IN" dirty="0" smtClean="0">
                <a:solidFill>
                  <a:srgbClr val="FF0000"/>
                </a:solidFill>
              </a:rPr>
              <a:t>tightly coupled architecture </a:t>
            </a:r>
            <a:r>
              <a:rPr lang="en-IN" dirty="0" smtClean="0"/>
              <a:t>promotes inter dependent applications and code. </a:t>
            </a:r>
            <a:r>
              <a:rPr lang="en-IN" dirty="0" err="1" smtClean="0"/>
              <a:t>Tighly</a:t>
            </a:r>
            <a:r>
              <a:rPr lang="en-IN" dirty="0" smtClean="0"/>
              <a:t> coupled architecture is fragile as minor issue in one segment can bring the whole architecture down.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20688"/>
            <a:ext cx="6048375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372200" y="332656"/>
            <a:ext cx="20882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Classification at a Glance</a:t>
            </a:r>
            <a:endParaRPr lang="en-IN" sz="28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050" y="1916832"/>
            <a:ext cx="3028950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1266</Words>
  <Application>Microsoft Office PowerPoint</Application>
  <PresentationFormat>On-screen Show (4:3)</PresentationFormat>
  <Paragraphs>139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Architecture Classifications (Mostly using Multiprocessor) (Processor= Control Unit (CU)+Processing Unit/Element(PU/PE+ Memory Shared or Local Memory(LM) or Distributed Memory)</vt:lpstr>
      <vt:lpstr>Flynn’s Classification(1972)</vt:lpstr>
      <vt:lpstr>Flynn’s Classification contd..</vt:lpstr>
      <vt:lpstr>Flynn’s Classification contd..</vt:lpstr>
      <vt:lpstr>Flynn’s Classification contd..</vt:lpstr>
      <vt:lpstr>Multiprocessor  System- 2 Types</vt:lpstr>
      <vt:lpstr>Multiprocessor  System- 2 Types</vt:lpstr>
      <vt:lpstr>Loosely Coupled vs Strongly Coupled</vt:lpstr>
      <vt:lpstr>PowerPoint Presentation</vt:lpstr>
      <vt:lpstr>PowerPoint Presentation</vt:lpstr>
      <vt:lpstr>Shared Memory General Characteristics</vt:lpstr>
      <vt:lpstr>PowerPoint Presentation</vt:lpstr>
      <vt:lpstr>MIMD- Shared Memory Multiprocessors- UMA(Uniform Memory Access)</vt:lpstr>
      <vt:lpstr>PowerPoint Presentation</vt:lpstr>
      <vt:lpstr>MIMD- Shared Memory Multiprocessors-  NUMA  (non-uniform memory access model)</vt:lpstr>
      <vt:lpstr>PowerPoint Presentation</vt:lpstr>
      <vt:lpstr>MIMD- Shared Memory Multiprocessors-  NUMA  (non-uniform memory access model)</vt:lpstr>
      <vt:lpstr>PowerPoint Presentation</vt:lpstr>
      <vt:lpstr>Multiprocessors- COMA                           ( Cache Only Memory)</vt:lpstr>
      <vt:lpstr>PowerPoint Presentation</vt:lpstr>
      <vt:lpstr>Shared Memory: Pro and Con</vt:lpstr>
      <vt:lpstr>Salient Features of Each Type of MIMD- Memory architectures of  Distributed Memory Multiprocessors/Multicomputers</vt:lpstr>
      <vt:lpstr>Multicomputers</vt:lpstr>
      <vt:lpstr>Distributed Memory</vt:lpstr>
      <vt:lpstr>Message Passing Model</vt:lpstr>
      <vt:lpstr>PowerPoint Presentation</vt:lpstr>
      <vt:lpstr>Massively Parallel Computer</vt:lpstr>
      <vt:lpstr>PowerPoint Presentation</vt:lpstr>
      <vt:lpstr>Distributed Memory: Pro and Con</vt:lpstr>
      <vt:lpstr>Hybrid Distributed-Shared Memory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Classifications</dc:title>
  <dc:creator>VAIO</dc:creator>
  <cp:lastModifiedBy>Suparno</cp:lastModifiedBy>
  <cp:revision>73</cp:revision>
  <dcterms:created xsi:type="dcterms:W3CDTF">2017-02-19T15:39:46Z</dcterms:created>
  <dcterms:modified xsi:type="dcterms:W3CDTF">2017-06-05T14:44:07Z</dcterms:modified>
</cp:coreProperties>
</file>

<file path=docProps/thumbnail.jpeg>
</file>